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8" r:id="rId3"/>
    <p:sldId id="328" r:id="rId4"/>
    <p:sldId id="271" r:id="rId5"/>
    <p:sldId id="335" r:id="rId6"/>
    <p:sldId id="272" r:id="rId7"/>
    <p:sldId id="273" r:id="rId8"/>
    <p:sldId id="274" r:id="rId9"/>
    <p:sldId id="323" r:id="rId10"/>
    <p:sldId id="275" r:id="rId11"/>
    <p:sldId id="327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330" r:id="rId20"/>
    <p:sldId id="283" r:id="rId21"/>
    <p:sldId id="334" r:id="rId22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0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9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1C0F5-F248-4340-BD2E-2D27B26E2F92}" type="datetimeFigureOut">
              <a:rPr lang="el-GR" smtClean="0"/>
              <a:t>12/10/2012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BD707-8FA0-4933-86FE-2BFBFD4851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1727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257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4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10" y="4705350"/>
            <a:ext cx="541528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257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912E17-184B-4E28-82B0-3259EF190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18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27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51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3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59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33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84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56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95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8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0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20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98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22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55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36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94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2E17-184B-4E28-82B0-3259EF1908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7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646B-0DFC-49E8-8818-AF048EECF6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37C-50C6-4DF2-B689-B740FFCB0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3DD0-D09E-4C2F-A10F-54CB6B115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71A8-196B-449D-A83E-EA889350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F471-C266-4360-872A-BAF78446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AB5-8D47-47DC-9AFD-A795D3FAF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B49-1A6D-4CF0-B7D0-41978475B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3363-6658-4598-BF6A-5BDB71279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DB41-4DE6-4302-B060-A135E23FE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ACC8-60CC-4E97-8E9A-0C1B876A7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3BC2-4AE1-40F7-B2CA-17D3EF4505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954C53-7638-4118-887E-2B9661995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sojo.net/magazine/archives/soj0309/images/030941c.jpg&amp;imgrefurl=http://www.sojo.net/index.cfm%3Faction%3Dmagazine.article%26issue%3Dsoj0309%26article%3D030941c&amp;h=229&amp;w=190&amp;sz=10&amp;tbnid=N-m6MuKgh9_rpM:&amp;tbnh=103&amp;tbnw=85&amp;hl=el&amp;start=17&amp;prev=/images%3Fq%3DDiscrimination%26svnum%3D10%26hl%3Del%26lr%3D%26rls%3DGGLR,GGLR:2005-52,GGLR:en%26sa%3D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869160"/>
            <a:ext cx="6769100" cy="1008112"/>
          </a:xfrm>
        </p:spPr>
        <p:txBody>
          <a:bodyPr>
            <a:normAutofit/>
          </a:bodyPr>
          <a:lstStyle/>
          <a:p>
            <a:pPr algn="r">
              <a:lnSpc>
                <a:spcPct val="105000"/>
              </a:lnSpc>
            </a:pPr>
            <a:r>
              <a:rPr lang="el-GR" sz="2600" dirty="0" smtClean="0"/>
              <a:t>Τμήμα Εργασίας</a:t>
            </a:r>
            <a:endParaRPr lang="el-GR" sz="2600" dirty="0"/>
          </a:p>
          <a:p>
            <a:pPr algn="r">
              <a:lnSpc>
                <a:spcPct val="105000"/>
              </a:lnSpc>
            </a:pPr>
            <a:r>
              <a:rPr lang="el-GR" sz="2400" dirty="0"/>
              <a:t>Στέλλα Κομνηνού</a:t>
            </a:r>
            <a:endParaRPr lang="en-US" sz="240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F89CF24-B0DC-41B1-B419-C1060AD5F06C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484784"/>
            <a:ext cx="7175351" cy="2600966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l-GR" dirty="0"/>
              <a:t>Ισότητα και  </a:t>
            </a:r>
            <a:r>
              <a:rPr lang="el-GR" dirty="0" smtClean="0"/>
              <a:t>      Ίση </a:t>
            </a:r>
            <a:r>
              <a:rPr lang="el-GR" dirty="0"/>
              <a:t>Μεταχείριση στην Εργασία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600" y="913348"/>
            <a:ext cx="7848872" cy="4387860"/>
          </a:xfrm>
        </p:spPr>
        <p:txBody>
          <a:bodyPr>
            <a:normAutofit lnSpcReduction="10000"/>
          </a:bodyPr>
          <a:lstStyle/>
          <a:p>
            <a:r>
              <a:rPr lang="el-GR" sz="2800" dirty="0">
                <a:latin typeface="Arial"/>
              </a:rPr>
              <a:t>«</a:t>
            </a:r>
            <a:r>
              <a:rPr lang="el-GR" sz="2800" dirty="0"/>
              <a:t>Έμμεση διάκριση</a:t>
            </a:r>
            <a:r>
              <a:rPr lang="el-GR" sz="2800" dirty="0">
                <a:latin typeface="Arial"/>
              </a:rPr>
              <a:t>»</a:t>
            </a:r>
            <a:r>
              <a:rPr lang="el-GR" sz="2800" dirty="0"/>
              <a:t> σημαίνει κάθε </a:t>
            </a:r>
            <a:endParaRPr lang="el-GR" sz="2800" dirty="0" smtClean="0"/>
          </a:p>
          <a:p>
            <a:r>
              <a:rPr lang="el-GR" sz="2800" dirty="0" smtClean="0"/>
              <a:t>εκ </a:t>
            </a:r>
            <a:r>
              <a:rPr lang="el-GR" sz="2800" dirty="0"/>
              <a:t>πρώτης όψεως ουδέτερη διάταξη, κριτήριο ή πρακτική που ενδέχεται να προκαλέσει </a:t>
            </a:r>
            <a:r>
              <a:rPr lang="el-GR" sz="2800" dirty="0" smtClean="0"/>
              <a:t>λιγότερο ευνοϊκή μεταχείριση </a:t>
            </a:r>
            <a:r>
              <a:rPr lang="el-GR" sz="2800" dirty="0"/>
              <a:t>ενός προσώπου για έναν από τους πιο πάνω αναφερόμενους λόγους, σε σχέση με άλλα πρόσωπα, εκτός εάν η εν λόγω διάταξη, κριτήριο ή πρακτική δικαιολογείται αντικειμενικά από ένα </a:t>
            </a:r>
            <a:r>
              <a:rPr lang="el-GR" sz="2800" dirty="0" smtClean="0"/>
              <a:t>       θεμιτό </a:t>
            </a:r>
            <a:r>
              <a:rPr lang="el-GR" sz="2800" dirty="0"/>
              <a:t>στόχο και τα μέσα για την επίτευξη του στόχου αυτού είναι πρόσφορα και </a:t>
            </a:r>
            <a:r>
              <a:rPr lang="el-GR" sz="2800" dirty="0" smtClean="0"/>
              <a:t>αναγκαία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6C6C747-B4B4-4098-9826-F5BE8C0AD990}" type="slidenum">
              <a:rPr lang="en-US"/>
              <a:pPr/>
              <a:t>10</a:t>
            </a:fld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971601" y="1467488"/>
            <a:ext cx="4472214" cy="3967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971601" y="2238841"/>
            <a:ext cx="4824536" cy="3603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948264" y="2996952"/>
            <a:ext cx="1663902" cy="3967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971601" y="3717032"/>
            <a:ext cx="4680520" cy="3967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971601" y="4113737"/>
            <a:ext cx="2160239" cy="3967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779912" y="4135999"/>
            <a:ext cx="4680520" cy="3967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211960" y="4542938"/>
            <a:ext cx="4032448" cy="3967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0" grpId="1" animBg="1"/>
      <p:bldP spid="67600" grpId="0" animBg="1"/>
      <p:bldP spid="67600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ACC-F9D3-4E40-981F-FDD52998004F}" type="slidenum">
              <a:rPr lang="en-US"/>
              <a:pPr/>
              <a:t>11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έμμεσης διάκρισης</a:t>
            </a:r>
            <a:endParaRPr lang="en-US" dirty="0"/>
          </a:p>
        </p:txBody>
      </p:sp>
      <p:pic>
        <p:nvPicPr>
          <p:cNvPr id="146436" name="Picture 4" descr="Man says ‘Okay, we need some of this ginger compact assistant’, woman corrects ‘ Gender Impact Assessment’, man replies ‘whatever’.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48680"/>
            <a:ext cx="5704980" cy="3762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2625503" y="548680"/>
            <a:ext cx="2278600" cy="1440160"/>
          </a:xfrm>
          <a:prstGeom prst="wedgeRoundRectCallout">
            <a:avLst>
              <a:gd name="adj1" fmla="val 19065"/>
              <a:gd name="adj2" fmla="val 7213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l-GR" sz="1400" dirty="0"/>
              <a:t>Ούτως ώστε η επιλογή να </a:t>
            </a:r>
          </a:p>
          <a:p>
            <a:r>
              <a:rPr lang="el-GR" sz="1400" dirty="0"/>
              <a:t>είναι δίκαιη θα πρέπει όλοι </a:t>
            </a:r>
          </a:p>
          <a:p>
            <a:r>
              <a:rPr lang="el-GR" sz="1400" dirty="0"/>
              <a:t>να περάσετε από την ίδια </a:t>
            </a:r>
          </a:p>
          <a:p>
            <a:r>
              <a:rPr lang="el-GR" sz="1400" dirty="0"/>
              <a:t>εξέταση. Όλοι πρέπει να </a:t>
            </a:r>
          </a:p>
          <a:p>
            <a:r>
              <a:rPr lang="el-GR" sz="1400" dirty="0"/>
              <a:t>σκαρφαλώσετε στο δέντρο.</a:t>
            </a:r>
          </a:p>
          <a:p>
            <a:endParaRPr lang="en-US" sz="1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92150"/>
            <a:ext cx="6553200" cy="5041900"/>
          </a:xfrm>
          <a:noFill/>
          <a:ln/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</a:rPr>
              <a:t>«</a:t>
            </a:r>
            <a:r>
              <a:rPr lang="el-GR" sz="2800" dirty="0"/>
              <a:t>Παρενόχληση</a:t>
            </a:r>
            <a:r>
              <a:rPr lang="el-GR" sz="2800" dirty="0">
                <a:latin typeface="Arial"/>
              </a:rPr>
              <a:t>»</a:t>
            </a:r>
            <a:r>
              <a:rPr lang="el-GR" sz="2800" dirty="0"/>
              <a:t> σημαίνει την ανεπιθύμητη συμπεριφορά που εκφράζεται με λόγια ή με πράξεις και συνδέεται με έναν από τους πιο πάνω αναφερόμενους λόγους</a:t>
            </a:r>
            <a:r>
              <a:rPr lang="el-GR" sz="2800" dirty="0" smtClean="0"/>
              <a:t>,                     </a:t>
            </a:r>
            <a:r>
              <a:rPr lang="el-GR" sz="2800" dirty="0"/>
              <a:t>με σκοπό ή αποτέλεσμα την προσβολή της αξιοπρέπειας ενός προσώπου και τη δημιουργία ενός εκφοβιστικού, εχθρικού, εξευτελιστικού, ταπεινωτικού ή επιθετικού </a:t>
            </a:r>
            <a:r>
              <a:rPr lang="el-GR" sz="2800" dirty="0" smtClean="0"/>
              <a:t>περιβάλλοντος</a:t>
            </a:r>
            <a:endParaRPr lang="en-US" sz="2800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79732E3-1603-4022-B928-70222DE6E2B9}" type="slidenum">
              <a:rPr lang="en-US"/>
              <a:pPr/>
              <a:t>12</a:t>
            </a:fld>
            <a:endParaRPr lang="en-US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331640" y="1152208"/>
            <a:ext cx="4392488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317978" y="1584008"/>
            <a:ext cx="3486270" cy="47684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1331640" y="2881910"/>
            <a:ext cx="3960440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  <p:bldP spid="69639" grpId="1" animBg="1"/>
      <p:bldP spid="69641" grpId="0" animBg="1"/>
      <p:bldP spid="69641" grpId="1" animBg="1"/>
      <p:bldP spid="69642" grpId="0" animBg="1"/>
      <p:bldP spid="6964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26C4C45-51B0-4D1F-9D85-BE8E19F0327C}" type="slidenum">
              <a:rPr lang="en-US"/>
              <a:pPr/>
              <a:t>13</a:t>
            </a:fld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19672" y="1772816"/>
            <a:ext cx="5688558" cy="2475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r>
              <a:rPr lang="el-GR" sz="3200" dirty="0" smtClean="0">
                <a:solidFill>
                  <a:schemeClr val="tx2"/>
                </a:solidFill>
              </a:rPr>
              <a:t>είναι  η    </a:t>
            </a:r>
          </a:p>
          <a:p>
            <a:endParaRPr lang="el-GR" sz="3200" dirty="0" smtClean="0">
              <a:solidFill>
                <a:schemeClr val="tx2"/>
              </a:solidFill>
            </a:endParaRPr>
          </a:p>
          <a:p>
            <a:r>
              <a:rPr lang="el-GR" sz="3200" dirty="0" smtClean="0">
                <a:solidFill>
                  <a:schemeClr val="tx2"/>
                </a:solidFill>
              </a:rPr>
              <a:t>της  </a:t>
            </a:r>
            <a:r>
              <a:rPr lang="el-GR" sz="3200" dirty="0">
                <a:solidFill>
                  <a:schemeClr val="tx2"/>
                </a:solidFill>
              </a:rPr>
              <a:t>διάκρισης σε όλα τα επίπεδα και στάδια της εργασίας.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907704" y="1213121"/>
            <a:ext cx="244633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>
              <a:tabLst>
                <a:tab pos="0" algn="l"/>
              </a:tabLst>
            </a:pPr>
            <a:r>
              <a:rPr lang="el-GR" sz="3300" b="1" dirty="0">
                <a:solidFill>
                  <a:schemeClr val="tx2"/>
                </a:solidFill>
              </a:rPr>
              <a:t>Κανόνας</a:t>
            </a:r>
            <a:endParaRPr lang="en-US" sz="3300" b="1" dirty="0">
              <a:solidFill>
                <a:schemeClr val="tx2"/>
              </a:solidFill>
            </a:endParaRP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123728" y="2066244"/>
            <a:ext cx="280828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r>
              <a:rPr lang="el-GR" sz="3300" b="1" dirty="0">
                <a:solidFill>
                  <a:schemeClr val="tx2"/>
                </a:solidFill>
              </a:rPr>
              <a:t>απαγόρευση</a:t>
            </a:r>
            <a:endParaRPr lang="en-US" sz="33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0B1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0B1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/>
      <p:bldP spid="716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CD36-0A91-4DDB-A509-24B0D75BAF9C}" type="slidenum">
              <a:rPr lang="en-US"/>
              <a:pPr/>
              <a:t>14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581128"/>
            <a:ext cx="7594600" cy="1584176"/>
          </a:xfrm>
        </p:spPr>
        <p:txBody>
          <a:bodyPr/>
          <a:lstStyle/>
          <a:p>
            <a:r>
              <a:rPr lang="el-GR" dirty="0"/>
              <a:t>Πεδίο εφαρμογής του Κανόνα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520"/>
            <a:ext cx="7101408" cy="3474720"/>
          </a:xfrm>
        </p:spPr>
        <p:txBody>
          <a:bodyPr>
            <a:noAutofit/>
          </a:bodyPr>
          <a:lstStyle/>
          <a:p>
            <a:r>
              <a:rPr lang="el-GR" sz="2400" dirty="0">
                <a:latin typeface="Arial" charset="0"/>
              </a:rPr>
              <a:t>Στους όρους πρόσβασης στην </a:t>
            </a:r>
            <a:r>
              <a:rPr lang="el-GR" sz="2400" dirty="0" smtClean="0">
                <a:latin typeface="Arial" charset="0"/>
              </a:rPr>
              <a:t>απασχόληση</a:t>
            </a:r>
            <a:endParaRPr lang="el-GR" sz="2400" dirty="0">
              <a:latin typeface="Arial" charset="0"/>
            </a:endParaRPr>
          </a:p>
          <a:p>
            <a:r>
              <a:rPr lang="el-GR" sz="2400" dirty="0">
                <a:latin typeface="Arial" charset="0"/>
              </a:rPr>
              <a:t>Στα κριτήρια επιλογής και όρους πρόσληψης,  </a:t>
            </a:r>
            <a:r>
              <a:rPr lang="el-GR" sz="2400" dirty="0" smtClean="0">
                <a:latin typeface="Arial" charset="0"/>
              </a:rPr>
              <a:t>σε </a:t>
            </a:r>
            <a:r>
              <a:rPr lang="el-GR" sz="2400" dirty="0">
                <a:latin typeface="Arial" charset="0"/>
              </a:rPr>
              <a:t>οποιοδήποτε επίπεδο της επαγγελματικής ιεραρχίας, συμπεριλαμβανομένων των προαγωγών.</a:t>
            </a:r>
          </a:p>
          <a:p>
            <a:r>
              <a:rPr lang="el-GR" sz="2400" dirty="0">
                <a:latin typeface="Arial" charset="0"/>
              </a:rPr>
              <a:t>Στην πρόσβαση σε όλα τα είδη και επίπεδα επαγγελματικού προσανατολισμού, κατάρτισης και επιμόρφωσης, καθώς και την απόκτηση πρακτικής επαγγελματικής </a:t>
            </a:r>
            <a:r>
              <a:rPr lang="el-GR" sz="2400" dirty="0" smtClean="0">
                <a:latin typeface="Arial" charset="0"/>
              </a:rPr>
              <a:t>πείρας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C1F-5BA6-4844-A00A-64AF37AE0FEF}" type="slidenum">
              <a:rPr lang="en-US"/>
              <a:pPr/>
              <a:t>15</a:t>
            </a:fld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l-GR" sz="2400" dirty="0">
                <a:latin typeface="Arial" charset="0"/>
              </a:rPr>
              <a:t>Στις εργασιακές συνθήκες και τους όρους απασχόλησης, την αμοιβή και τις διατάξεις απολύσεων.</a:t>
            </a:r>
          </a:p>
          <a:p>
            <a:pPr algn="just"/>
            <a:r>
              <a:rPr lang="el-GR" sz="2400" dirty="0">
                <a:latin typeface="Arial" charset="0"/>
              </a:rPr>
              <a:t>Στην ιδιότητα μέλους και τη συμμετοχή σε συνδικαλιστικές οργανώσεις, καθώς και τα πλεονεκτήματα που χορηγούνται από τέτοιες οργανώσεις.</a:t>
            </a:r>
            <a:endParaRPr lang="en-US" sz="2400" dirty="0"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15616" y="4581128"/>
            <a:ext cx="7594600" cy="158417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mtClean="0"/>
              <a:t>Πεδίο εφαρμογής του Κανόνα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B03-2D17-4231-BF7D-5D6902B5A4DF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509120"/>
            <a:ext cx="6512511" cy="1649120"/>
          </a:xfrm>
        </p:spPr>
        <p:txBody>
          <a:bodyPr/>
          <a:lstStyle/>
          <a:p>
            <a:r>
              <a:rPr lang="el-GR" dirty="0"/>
              <a:t>Οι Εξαιρέσεις στον Κανόνα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620688"/>
            <a:ext cx="6400800" cy="36724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l-GR" sz="2300" dirty="0">
                <a:latin typeface="Arial" charset="0"/>
              </a:rPr>
              <a:t>Η διαφορετική μεταχείριση </a:t>
            </a:r>
            <a:r>
              <a:rPr lang="el-GR" sz="2300" dirty="0" smtClean="0">
                <a:latin typeface="Arial" charset="0"/>
              </a:rPr>
              <a:t>λόγω</a:t>
            </a:r>
            <a:endParaRPr lang="el-GR" sz="2300" dirty="0">
              <a:latin typeface="Arial" charset="0"/>
            </a:endParaRPr>
          </a:p>
          <a:p>
            <a:r>
              <a:rPr lang="el-GR" sz="2300" dirty="0">
                <a:latin typeface="Arial" charset="0"/>
              </a:rPr>
              <a:t>Φυλετικής ή </a:t>
            </a:r>
            <a:r>
              <a:rPr lang="el-GR" sz="2300" dirty="0" err="1">
                <a:latin typeface="Arial" charset="0"/>
              </a:rPr>
              <a:t>εθνοτικής</a:t>
            </a:r>
            <a:r>
              <a:rPr lang="el-GR" sz="2300" dirty="0">
                <a:latin typeface="Arial" charset="0"/>
              </a:rPr>
              <a:t> </a:t>
            </a:r>
            <a:r>
              <a:rPr lang="el-GR" sz="2300" dirty="0" smtClean="0">
                <a:latin typeface="Arial" charset="0"/>
              </a:rPr>
              <a:t>καταγωγής</a:t>
            </a:r>
            <a:endParaRPr lang="el-GR" sz="2300" dirty="0">
              <a:latin typeface="Arial" charset="0"/>
            </a:endParaRPr>
          </a:p>
          <a:p>
            <a:r>
              <a:rPr lang="el-GR" sz="2300" dirty="0">
                <a:latin typeface="Arial" charset="0"/>
              </a:rPr>
              <a:t>Θρησκείας ή </a:t>
            </a:r>
            <a:r>
              <a:rPr lang="el-GR" sz="2300" dirty="0" smtClean="0">
                <a:latin typeface="Arial" charset="0"/>
              </a:rPr>
              <a:t>πεποιθήσεων</a:t>
            </a:r>
            <a:endParaRPr lang="el-GR" sz="2300" dirty="0">
              <a:latin typeface="Arial" charset="0"/>
            </a:endParaRPr>
          </a:p>
          <a:p>
            <a:r>
              <a:rPr lang="el-GR" sz="2300" dirty="0">
                <a:latin typeface="Arial" charset="0"/>
              </a:rPr>
              <a:t>Ηλικίας ή σεξουαλικού </a:t>
            </a:r>
            <a:r>
              <a:rPr lang="el-GR" sz="2300" dirty="0" smtClean="0">
                <a:latin typeface="Arial" charset="0"/>
              </a:rPr>
              <a:t>προσανατολισμού</a:t>
            </a:r>
            <a:endParaRPr lang="el-GR" sz="23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l-GR" sz="2300" dirty="0">
                <a:latin typeface="Arial" charset="0"/>
              </a:rPr>
              <a:t>Δικαιολογείται στη </a:t>
            </a:r>
            <a:r>
              <a:rPr lang="el-GR" sz="2300" dirty="0" smtClean="0">
                <a:latin typeface="Arial" charset="0"/>
              </a:rPr>
              <a:t>βάση</a:t>
            </a:r>
            <a:endParaRPr lang="el-GR" sz="2300" dirty="0">
              <a:latin typeface="Arial" charset="0"/>
            </a:endParaRPr>
          </a:p>
          <a:p>
            <a:r>
              <a:rPr lang="el-GR" sz="2300" dirty="0">
                <a:latin typeface="Arial" charset="0"/>
              </a:rPr>
              <a:t>Της φύσης του </a:t>
            </a:r>
            <a:r>
              <a:rPr lang="el-GR" sz="2300" dirty="0" smtClean="0">
                <a:latin typeface="Arial" charset="0"/>
              </a:rPr>
              <a:t>επαγγέλματος</a:t>
            </a:r>
            <a:endParaRPr lang="el-GR" sz="2300" dirty="0">
              <a:latin typeface="Arial" charset="0"/>
            </a:endParaRPr>
          </a:p>
          <a:p>
            <a:r>
              <a:rPr lang="el-GR" sz="2300" dirty="0">
                <a:latin typeface="Arial" charset="0"/>
              </a:rPr>
              <a:t>Το πλαίσιο εντός του οποίου διεξάγεται, και</a:t>
            </a:r>
          </a:p>
          <a:p>
            <a:r>
              <a:rPr lang="el-GR" sz="2300" dirty="0">
                <a:latin typeface="Arial" charset="0"/>
              </a:rPr>
              <a:t>Στο θεμιτό του στόχου που </a:t>
            </a:r>
            <a:r>
              <a:rPr lang="el-GR" sz="2300" dirty="0" smtClean="0">
                <a:latin typeface="Arial" charset="0"/>
              </a:rPr>
              <a:t>τίθεται</a:t>
            </a:r>
            <a:endParaRPr lang="el-GR" sz="23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0101-628A-4FBE-9549-FAFA476D8DBA}" type="slidenum">
              <a:rPr lang="en-US"/>
              <a:pPr/>
              <a:t>17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12" y="4372168"/>
            <a:ext cx="8305801" cy="1433096"/>
          </a:xfrm>
        </p:spPr>
        <p:txBody>
          <a:bodyPr/>
          <a:lstStyle/>
          <a:p>
            <a:r>
              <a:rPr lang="el-GR" dirty="0"/>
              <a:t>Εξαιρέσεις λόγω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θρησκείας </a:t>
            </a:r>
            <a:r>
              <a:rPr lang="el-GR" dirty="0"/>
              <a:t>ή πεποιθήσεων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3568" y="764704"/>
            <a:ext cx="73136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400" dirty="0">
                <a:latin typeface="Arial" charset="0"/>
              </a:rPr>
              <a:t>Η διάκριση λόγω θρησκείας ή πεποιθήσεων είναι δικαιολογημένη όταν:</a:t>
            </a:r>
            <a:endParaRPr lang="en-US" sz="2400" dirty="0">
              <a:latin typeface="Arial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54807" y="1211144"/>
            <a:ext cx="73136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l-GR" sz="2400" dirty="0"/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l-GR" sz="2400" dirty="0"/>
              <a:t>αφορά επαγγελματικές δραστηριότητες των εκκλησιών ή άλλων δημόσιων ή ιδιωτικών ενώσεων, που λόγω της φύσης τους ή του πλαισίου εντός του οποίου ασκούνται, η θρησκεία ή οι πεποιθήσεις αποτελούν επαγγελματική απαίτηση ουσιώδη, θεμιτή και δικαιολογημένη. </a:t>
            </a:r>
            <a:endParaRPr lang="en-US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B9D0-2744-42EC-9AE9-F640BB2FE05A}" type="slidenum">
              <a:rPr lang="en-US"/>
              <a:pPr/>
              <a:t>18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721128"/>
          </a:xfrm>
        </p:spPr>
        <p:txBody>
          <a:bodyPr/>
          <a:lstStyle/>
          <a:p>
            <a:r>
              <a:rPr lang="el-GR" dirty="0"/>
              <a:t>Εξαιρέσεις λόγω ηλικίας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l-GR" sz="2400" dirty="0">
                <a:latin typeface="Arial" charset="0"/>
              </a:rPr>
              <a:t>Η διαφορετική μεταχείριση λόγω ηλικίας δεν συνιστά διάκριση </a:t>
            </a:r>
            <a:r>
              <a:rPr lang="el-GR" sz="2400" dirty="0" smtClean="0">
                <a:latin typeface="Arial" charset="0"/>
              </a:rPr>
              <a:t>όταν</a:t>
            </a:r>
            <a:endParaRPr lang="el-GR" sz="2400" dirty="0">
              <a:latin typeface="Arial" charset="0"/>
            </a:endParaRPr>
          </a:p>
          <a:p>
            <a:r>
              <a:rPr lang="el-GR" sz="2400" dirty="0">
                <a:latin typeface="Arial" charset="0"/>
              </a:rPr>
              <a:t>Δικαιολογείται αντικειμενικά και λογικά από ένα θεμιτό </a:t>
            </a:r>
            <a:r>
              <a:rPr lang="el-GR" sz="2400" dirty="0" smtClean="0">
                <a:latin typeface="Arial" charset="0"/>
              </a:rPr>
              <a:t>στόχο</a:t>
            </a:r>
            <a:endParaRPr lang="el-GR" sz="2400" dirty="0">
              <a:latin typeface="Arial" charset="0"/>
            </a:endParaRPr>
          </a:p>
          <a:p>
            <a:r>
              <a:rPr lang="el-GR" sz="2400" dirty="0">
                <a:latin typeface="Arial" charset="0"/>
              </a:rPr>
              <a:t>Αφορά πολιτική στον τομέα της απασχόλησης, της αγοράς εργασίας ή επαγγελματικής </a:t>
            </a:r>
            <a:r>
              <a:rPr lang="el-GR" sz="2400" dirty="0" smtClean="0">
                <a:latin typeface="Arial" charset="0"/>
              </a:rPr>
              <a:t>κατάρτισης</a:t>
            </a:r>
            <a:endParaRPr lang="el-GR" sz="2400" dirty="0">
              <a:latin typeface="Arial" charset="0"/>
            </a:endParaRPr>
          </a:p>
          <a:p>
            <a:r>
              <a:rPr lang="el-GR" sz="2400" dirty="0">
                <a:latin typeface="Arial" charset="0"/>
              </a:rPr>
              <a:t>Τα μέσα επίτευξης του στόχου αυτού είναι πρόσφορα και </a:t>
            </a:r>
            <a:r>
              <a:rPr lang="el-GR" sz="2400" dirty="0" smtClean="0">
                <a:latin typeface="Arial" charset="0"/>
              </a:rPr>
              <a:t>αναγκαία</a:t>
            </a:r>
            <a:endParaRPr lang="el-GR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6835-8887-4330-A47C-87BE50E74878}" type="slidenum">
              <a:rPr lang="en-US"/>
              <a:pPr/>
              <a:t>19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740352" cy="1728192"/>
          </a:xfrm>
        </p:spPr>
        <p:txBody>
          <a:bodyPr/>
          <a:lstStyle/>
          <a:p>
            <a:pPr algn="l"/>
            <a:r>
              <a:rPr lang="el-GR" dirty="0"/>
              <a:t>Παραδείγματα αναφορικά με διάκριση λόγω ηλικίας:</a:t>
            </a:r>
            <a:endParaRPr 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899592" y="2564904"/>
            <a:ext cx="6400800" cy="2304256"/>
          </a:xfrm>
        </p:spPr>
        <p:txBody>
          <a:bodyPr>
            <a:normAutofit/>
          </a:bodyPr>
          <a:lstStyle/>
          <a:p>
            <a:r>
              <a:rPr lang="el-GR" sz="2400" dirty="0">
                <a:latin typeface="Arial" charset="0"/>
              </a:rPr>
              <a:t>Περίπτωση όπου το όριο ηλικίας κρίθηκε δικαιολογημένο σύμφωνα με πολιτική στον τομέα της </a:t>
            </a:r>
            <a:r>
              <a:rPr lang="el-GR" sz="2400" dirty="0" smtClean="0">
                <a:latin typeface="Arial" charset="0"/>
              </a:rPr>
              <a:t>απασχόλησης</a:t>
            </a:r>
            <a:endParaRPr lang="el-GR" sz="2400" dirty="0">
              <a:latin typeface="Arial" charset="0"/>
            </a:endParaRPr>
          </a:p>
          <a:p>
            <a:r>
              <a:rPr lang="el-GR" sz="2400" dirty="0">
                <a:latin typeface="Arial" charset="0"/>
              </a:rPr>
              <a:t>Άμεση διάκριση λόγω ηλικίας στην πρόσβαση στην </a:t>
            </a:r>
            <a:r>
              <a:rPr lang="el-GR" sz="2400" dirty="0" smtClean="0">
                <a:latin typeface="Arial" charset="0"/>
              </a:rPr>
              <a:t>απασχόληση</a:t>
            </a:r>
            <a:endParaRPr lang="el-GR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6C03799-7293-4A88-9254-59F52A5BD22C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132290"/>
            <a:ext cx="9144000" cy="1793167"/>
          </a:xfrm>
        </p:spPr>
        <p:txBody>
          <a:bodyPr/>
          <a:lstStyle/>
          <a:p>
            <a:pPr algn="ctr"/>
            <a:r>
              <a:rPr lang="el-GR" sz="6000" dirty="0" smtClean="0"/>
              <a:t>Η νομική βάση</a:t>
            </a:r>
            <a:endParaRPr lang="en-US" sz="6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15B-1E96-4591-B288-04345E2BB580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1" y="3717032"/>
            <a:ext cx="8208911" cy="2369200"/>
          </a:xfrm>
        </p:spPr>
        <p:txBody>
          <a:bodyPr/>
          <a:lstStyle/>
          <a:p>
            <a:pPr algn="l"/>
            <a:r>
              <a:rPr lang="el-GR" sz="4000" dirty="0"/>
              <a:t>Ποινικοποίηση διακριτικής </a:t>
            </a:r>
            <a:r>
              <a:rPr lang="el-GR" sz="4000" dirty="0" smtClean="0"/>
              <a:t> μεταχείρισης </a:t>
            </a:r>
            <a:r>
              <a:rPr lang="el-GR" sz="4000" dirty="0"/>
              <a:t>και συμπεριφοράς</a:t>
            </a:r>
            <a:endParaRPr lang="en-US" sz="40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Arial" charset="0"/>
              </a:rPr>
              <a:t>Ποινή προστίμου μέχρι 4000 </a:t>
            </a:r>
            <a:r>
              <a:rPr lang="el-GR" sz="2400" dirty="0" smtClean="0">
                <a:latin typeface="Arial" charset="0"/>
              </a:rPr>
              <a:t>λίρες</a:t>
            </a:r>
            <a:endParaRPr lang="el-GR" sz="2400" dirty="0">
              <a:latin typeface="Arial" charset="0"/>
            </a:endParaRPr>
          </a:p>
          <a:p>
            <a:r>
              <a:rPr lang="el-GR" sz="2400" dirty="0" smtClean="0">
                <a:latin typeface="Arial" charset="0"/>
              </a:rPr>
              <a:t>Φυλάκιση </a:t>
            </a:r>
            <a:r>
              <a:rPr lang="el-GR" sz="2400" dirty="0">
                <a:latin typeface="Arial" charset="0"/>
              </a:rPr>
              <a:t>μέχρι 6 </a:t>
            </a:r>
            <a:r>
              <a:rPr lang="el-GR" sz="2400" dirty="0" smtClean="0">
                <a:latin typeface="Arial" charset="0"/>
              </a:rPr>
              <a:t>μήνες</a:t>
            </a:r>
            <a:endParaRPr lang="el-GR" sz="2400" dirty="0">
              <a:latin typeface="Arial" charset="0"/>
            </a:endParaRPr>
          </a:p>
          <a:p>
            <a:r>
              <a:rPr lang="el-GR" sz="2400" dirty="0">
                <a:latin typeface="Arial" charset="0"/>
              </a:rPr>
              <a:t>Και τις δύο </a:t>
            </a:r>
            <a:r>
              <a:rPr lang="el-GR" sz="2400" dirty="0" smtClean="0">
                <a:latin typeface="Arial" charset="0"/>
              </a:rPr>
              <a:t>ποινές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2" name="Rectangle 8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793136"/>
          </a:xfrm>
        </p:spPr>
        <p:txBody>
          <a:bodyPr/>
          <a:lstStyle/>
          <a:p>
            <a:r>
              <a:rPr lang="el-GR" dirty="0"/>
              <a:t>Σας ευχαριστώ για την προσοχή σας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4F31-59FA-49AA-BBDF-D9C3E3F24B8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AB6-9479-439D-8977-2FBF450C230C}" type="slidenum">
              <a:rPr lang="en-US"/>
              <a:pPr/>
              <a:t>3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ΝΟΜΙΚΗ ΒΑΣΗ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Arial" charset="0"/>
              </a:rPr>
              <a:t>Οδηγία 2000/78/ΕΚ</a:t>
            </a:r>
          </a:p>
          <a:p>
            <a:r>
              <a:rPr lang="el-GR" sz="2800" dirty="0" smtClean="0">
                <a:latin typeface="Arial" charset="0"/>
              </a:rPr>
              <a:t>Σύνταγμα (άρθρο 28)</a:t>
            </a:r>
          </a:p>
          <a:p>
            <a:r>
              <a:rPr lang="el-GR" sz="2800" dirty="0" smtClean="0">
                <a:latin typeface="Arial" charset="0"/>
              </a:rPr>
              <a:t>Ο </a:t>
            </a:r>
            <a:r>
              <a:rPr lang="el-GR" sz="2800" dirty="0">
                <a:latin typeface="Arial" charset="0"/>
              </a:rPr>
              <a:t>περί Ίσης Μεταχείρισης στην Απασχόληση και την Εργασία Νόμος του </a:t>
            </a:r>
            <a:r>
              <a:rPr lang="el-GR" sz="2800" dirty="0" smtClean="0">
                <a:latin typeface="Arial" charset="0"/>
              </a:rPr>
              <a:t>2002 (Ν.58(Ι)/2002)</a:t>
            </a:r>
            <a:endParaRPr lang="el-GR" sz="28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0971-3468-4C39-A450-A674164FD9A1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077072"/>
            <a:ext cx="6512511" cy="1649120"/>
          </a:xfrm>
        </p:spPr>
        <p:txBody>
          <a:bodyPr/>
          <a:lstStyle/>
          <a:p>
            <a:r>
              <a:rPr lang="el-GR" dirty="0"/>
              <a:t>Στόχοι της Ευρωπαϊκής Ένωσης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500" dirty="0">
                <a:latin typeface="Arial" charset="0"/>
              </a:rPr>
              <a:t>Σεβασμός στα ανθρώπινα δικαιώματα και θεμελιώδεις ελευθερίες.</a:t>
            </a:r>
          </a:p>
          <a:p>
            <a:r>
              <a:rPr lang="el-GR" sz="2500" dirty="0">
                <a:latin typeface="Arial" charset="0"/>
              </a:rPr>
              <a:t>Ισότητα ενώπιον του νόμου και προστασία όλων των ατόμων έναντι των διακρίσεων.</a:t>
            </a:r>
          </a:p>
          <a:p>
            <a:r>
              <a:rPr lang="el-GR" sz="2500" dirty="0">
                <a:latin typeface="Arial" charset="0"/>
              </a:rPr>
              <a:t>Δημιουργία μιας αγοράς εργασίας που θα ευνοεί την κοινωνική ένταξη.</a:t>
            </a:r>
            <a:endParaRPr lang="en-US" sz="25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55776" y="4653136"/>
            <a:ext cx="5637010" cy="882119"/>
          </a:xfrm>
        </p:spPr>
        <p:txBody>
          <a:bodyPr/>
          <a:lstStyle/>
          <a:p>
            <a:pPr algn="r"/>
            <a:r>
              <a:rPr lang="el-GR" dirty="0" smtClean="0"/>
              <a:t>Ν.58(Ι)/2002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71A8-196B-449D-A83E-EA889350FDA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17581" y="2700242"/>
            <a:ext cx="8650963" cy="2312934"/>
          </a:xfrm>
        </p:spPr>
        <p:txBody>
          <a:bodyPr/>
          <a:lstStyle/>
          <a:p>
            <a:r>
              <a:rPr lang="el-GR" sz="4400" dirty="0" smtClean="0"/>
              <a:t>Ο περί Ίσης Μεταχείρισης στην Απασχόληση και        την Εργασία Νόμος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0462183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F437C6A-0199-41AD-A84C-AC3B3676FC34}" type="slidenum">
              <a:rPr lang="en-US"/>
              <a:pPr/>
              <a:t>6</a:t>
            </a:fld>
            <a:endParaRPr lang="en-US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143000" y="692696"/>
            <a:ext cx="6345968" cy="432191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dirty="0">
                <a:latin typeface="Arial"/>
              </a:rPr>
              <a:t>«</a:t>
            </a:r>
            <a:r>
              <a:rPr lang="el-GR" sz="2800" dirty="0"/>
              <a:t>Αρχή της Ίσης Μεταχείρισης</a:t>
            </a:r>
            <a:r>
              <a:rPr lang="el-GR" sz="2800" dirty="0">
                <a:latin typeface="Arial"/>
              </a:rPr>
              <a:t>»</a:t>
            </a:r>
            <a:r>
              <a:rPr lang="el-GR" sz="2800" dirty="0"/>
              <a:t> σημαίνει την απουσία κάθε </a:t>
            </a:r>
            <a:r>
              <a:rPr lang="el-GR" sz="2800" dirty="0" smtClean="0"/>
              <a:t>      άμεσης </a:t>
            </a:r>
            <a:r>
              <a:rPr lang="el-GR" sz="2800" dirty="0"/>
              <a:t>ή έμμεσης διάκρισης,</a:t>
            </a:r>
            <a:br>
              <a:rPr lang="el-GR" sz="2800" dirty="0"/>
            </a:br>
            <a:r>
              <a:rPr lang="el-GR" sz="2800" dirty="0"/>
              <a:t>λόγω φυλετικής ή </a:t>
            </a:r>
            <a:r>
              <a:rPr lang="el-GR" sz="2800" dirty="0" err="1"/>
              <a:t>εθνοτικής</a:t>
            </a:r>
            <a:r>
              <a:rPr lang="el-GR" sz="2800" dirty="0"/>
              <a:t> καταγωγής, θρησκείας ή πεποιθήσεων, ηλικίας ή σεξουαλικού </a:t>
            </a:r>
            <a:r>
              <a:rPr lang="el-GR" sz="2800" dirty="0" smtClean="0"/>
              <a:t>προσανατολισμού,                       στον </a:t>
            </a:r>
            <a:r>
              <a:rPr lang="el-GR" sz="2800" dirty="0"/>
              <a:t>τομέα της απασχόλησης </a:t>
            </a:r>
            <a:r>
              <a:rPr lang="el-GR" sz="2800" dirty="0" smtClean="0"/>
              <a:t>       και </a:t>
            </a:r>
            <a:r>
              <a:rPr lang="el-GR" sz="2800" dirty="0"/>
              <a:t>της </a:t>
            </a:r>
            <a:r>
              <a:rPr lang="el-GR" sz="2800" dirty="0" smtClean="0"/>
              <a:t>εργασίας</a:t>
            </a:r>
            <a:endParaRPr lang="en-US" sz="28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412062" y="1630234"/>
            <a:ext cx="4744113" cy="35979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1412063" y="2062282"/>
            <a:ext cx="6076905" cy="1728192"/>
            <a:chOff x="431" y="1026"/>
            <a:chExt cx="4853" cy="454"/>
          </a:xfrm>
        </p:grpSpPr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431" y="1026"/>
              <a:ext cx="0" cy="454"/>
            </a:xfrm>
            <a:prstGeom prst="line">
              <a:avLst/>
            </a:prstGeom>
            <a:noFill/>
            <a:ln w="38100">
              <a:solidFill>
                <a:srgbClr val="F90B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431" y="1026"/>
              <a:ext cx="4853" cy="0"/>
            </a:xfrm>
            <a:prstGeom prst="line">
              <a:avLst/>
            </a:prstGeom>
            <a:noFill/>
            <a:ln w="38100">
              <a:solidFill>
                <a:srgbClr val="F90B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5284" y="1026"/>
              <a:ext cx="0" cy="454"/>
            </a:xfrm>
            <a:prstGeom prst="line">
              <a:avLst/>
            </a:prstGeom>
            <a:noFill/>
            <a:ln w="38100">
              <a:solidFill>
                <a:srgbClr val="F90B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 flipH="1">
              <a:off x="431" y="1480"/>
              <a:ext cx="4853" cy="0"/>
            </a:xfrm>
            <a:prstGeom prst="line">
              <a:avLst/>
            </a:prstGeom>
            <a:noFill/>
            <a:ln w="38100">
              <a:solidFill>
                <a:srgbClr val="F90B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3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97B-D48E-4503-A0E3-A6D6CF7D1472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221088"/>
            <a:ext cx="6512511" cy="1577112"/>
          </a:xfrm>
        </p:spPr>
        <p:txBody>
          <a:bodyPr/>
          <a:lstStyle/>
          <a:p>
            <a:r>
              <a:rPr lang="el-GR" dirty="0"/>
              <a:t>Είδη διάκρισης που ορίζει ο Νόμος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836712"/>
            <a:ext cx="6400800" cy="2505432"/>
          </a:xfrm>
        </p:spPr>
        <p:txBody>
          <a:bodyPr>
            <a:normAutofit/>
          </a:bodyPr>
          <a:lstStyle/>
          <a:p>
            <a:r>
              <a:rPr lang="el-GR" sz="2800" dirty="0"/>
              <a:t>Άμεση διάκριση</a:t>
            </a:r>
          </a:p>
          <a:p>
            <a:r>
              <a:rPr lang="el-GR" sz="2800" dirty="0"/>
              <a:t>Έμμεση διάκριση</a:t>
            </a:r>
          </a:p>
          <a:p>
            <a:r>
              <a:rPr lang="el-GR" sz="2800" dirty="0" smtClean="0"/>
              <a:t>Παρενόχληση</a:t>
            </a:r>
          </a:p>
          <a:p>
            <a:r>
              <a:rPr lang="el-GR" sz="2800" dirty="0" smtClean="0"/>
              <a:t>Εντολή για διακριτική μεταχείριση</a:t>
            </a:r>
            <a:endParaRPr lang="en-US" sz="2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1062123"/>
            <a:ext cx="6938515" cy="4445719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</a:rPr>
              <a:t>«</a:t>
            </a:r>
            <a:r>
              <a:rPr lang="el-GR" sz="2800" dirty="0" smtClean="0"/>
              <a:t>Άμεση διάκριση</a:t>
            </a:r>
            <a:r>
              <a:rPr lang="el-GR" sz="2800" dirty="0" smtClean="0">
                <a:latin typeface="Arial"/>
              </a:rPr>
              <a:t>»</a:t>
            </a:r>
            <a:r>
              <a:rPr lang="el-GR" sz="2800" dirty="0" smtClean="0"/>
              <a:t> σημαίνει τη      λιγότερο ευνοϊκή μεταχείριση              που υφίσταται ένα άτομο λόγω  φυλετικής ή </a:t>
            </a:r>
            <a:r>
              <a:rPr lang="el-GR" sz="2800" dirty="0" err="1" smtClean="0"/>
              <a:t>εθνοτικής</a:t>
            </a:r>
            <a:r>
              <a:rPr lang="el-GR" sz="2800" dirty="0" smtClean="0"/>
              <a:t> καταγωγής, θρησκείας ή πεποιθήσεων, ηλικίας ή σεξουαλικού προσανατολισμού,           από αυτή που υφίσταται, υπέστη ή θα υφίστατο σε ανάλογη κατάσταση          ένα άλλο άτομο</a:t>
            </a:r>
            <a:endParaRPr lang="en-US" dirty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A41551D-8A3E-4D76-A35D-7F2B5B008184}" type="slidenum">
              <a:rPr lang="en-US"/>
              <a:pPr/>
              <a:t>8</a:t>
            </a:fld>
            <a:endParaRPr 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246520" y="1549466"/>
            <a:ext cx="4896544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1230486" y="2369540"/>
            <a:ext cx="6210994" cy="1338101"/>
            <a:chOff x="431" y="1026"/>
            <a:chExt cx="4853" cy="454"/>
          </a:xfrm>
        </p:grpSpPr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431" y="1026"/>
              <a:ext cx="0" cy="454"/>
            </a:xfrm>
            <a:prstGeom prst="line">
              <a:avLst/>
            </a:prstGeom>
            <a:noFill/>
            <a:ln w="38100">
              <a:solidFill>
                <a:srgbClr val="F90B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431" y="1026"/>
              <a:ext cx="4853" cy="0"/>
            </a:xfrm>
            <a:prstGeom prst="line">
              <a:avLst/>
            </a:prstGeom>
            <a:noFill/>
            <a:ln w="38100">
              <a:solidFill>
                <a:srgbClr val="F90B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5284" y="1026"/>
              <a:ext cx="0" cy="454"/>
            </a:xfrm>
            <a:prstGeom prst="line">
              <a:avLst/>
            </a:prstGeom>
            <a:noFill/>
            <a:ln w="38100">
              <a:solidFill>
                <a:srgbClr val="F90B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 flipH="1">
              <a:off x="431" y="1480"/>
              <a:ext cx="4853" cy="0"/>
            </a:xfrm>
            <a:prstGeom prst="line">
              <a:avLst/>
            </a:prstGeom>
            <a:noFill/>
            <a:ln w="38100">
              <a:solidFill>
                <a:srgbClr val="F90B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275856" y="4149080"/>
            <a:ext cx="3312368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C386-7DE2-4F52-9083-5D54A167878B}" type="slidenum">
              <a:rPr lang="en-US"/>
              <a:pPr/>
              <a:t>9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793136"/>
          </a:xfrm>
        </p:spPr>
        <p:txBody>
          <a:bodyPr/>
          <a:lstStyle/>
          <a:p>
            <a:r>
              <a:rPr lang="el-GR" dirty="0"/>
              <a:t>Παράδειγμα άμεσης διάκρισης</a:t>
            </a:r>
            <a:endParaRPr lang="en-US" dirty="0"/>
          </a:p>
        </p:txBody>
      </p:sp>
      <p:pic>
        <p:nvPicPr>
          <p:cNvPr id="139268" name="Picture 4" descr="030941c">
            <a:hlinkClick r:id="rId3"/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784" y="548680"/>
            <a:ext cx="2806700" cy="3646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3039</TotalTime>
  <Words>640</Words>
  <Application>Microsoft Office PowerPoint</Application>
  <PresentationFormat>On-screen Show (4:3)</PresentationFormat>
  <Paragraphs>110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Times New Roman</vt:lpstr>
      <vt:lpstr>Verdana</vt:lpstr>
      <vt:lpstr>Wingdings</vt:lpstr>
      <vt:lpstr>Arial Black</vt:lpstr>
      <vt:lpstr>Slipstream</vt:lpstr>
      <vt:lpstr>Ισότητα και        Ίση Μεταχείριση στην Εργασία</vt:lpstr>
      <vt:lpstr>Η νομική βάση</vt:lpstr>
      <vt:lpstr>Η ΝΟΜΙΚΗ ΒΑΣΗ</vt:lpstr>
      <vt:lpstr>Στόχοι της Ευρωπαϊκής Ένωσης</vt:lpstr>
      <vt:lpstr>Ο περί Ίσης Μεταχείρισης στην Απασχόληση και        την Εργασία Νόμος</vt:lpstr>
      <vt:lpstr>PowerPoint Presentation</vt:lpstr>
      <vt:lpstr>Είδη διάκρισης που ορίζει ο Νόμος</vt:lpstr>
      <vt:lpstr>PowerPoint Presentation</vt:lpstr>
      <vt:lpstr>Παράδειγμα άμεσης διάκρισης</vt:lpstr>
      <vt:lpstr>PowerPoint Presentation</vt:lpstr>
      <vt:lpstr>Παράδειγμα έμμεσης διάκρισης</vt:lpstr>
      <vt:lpstr>PowerPoint Presentation</vt:lpstr>
      <vt:lpstr>PowerPoint Presentation</vt:lpstr>
      <vt:lpstr>Πεδίο εφαρμογής του Κανόνα</vt:lpstr>
      <vt:lpstr>PowerPoint Presentation</vt:lpstr>
      <vt:lpstr>Οι Εξαιρέσεις στον Κανόνα</vt:lpstr>
      <vt:lpstr>Εξαιρέσεις λόγω  θρησκείας ή πεποιθήσεων</vt:lpstr>
      <vt:lpstr>Εξαιρέσεις λόγω ηλικίας</vt:lpstr>
      <vt:lpstr>Παραδείγματα αναφορικά με διάκριση λόγω ηλικίας:</vt:lpstr>
      <vt:lpstr>Ποινικοποίηση διακριτικής  μεταχείρισης και συμπεριφοράς</vt:lpstr>
      <vt:lpstr>Σας ευχαριστώ για την προσοχή σας</vt:lpstr>
    </vt:vector>
  </TitlesOfParts>
  <Company>N/A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Ισότητα και Ίση Μεταχείριση στην Εργασία</dc:title>
  <dc:creator>Stella Komninou</dc:creator>
  <cp:lastModifiedBy>User</cp:lastModifiedBy>
  <cp:revision>116</cp:revision>
  <cp:lastPrinted>2012-10-12T07:43:18Z</cp:lastPrinted>
  <dcterms:created xsi:type="dcterms:W3CDTF">2006-04-24T19:24:21Z</dcterms:created>
  <dcterms:modified xsi:type="dcterms:W3CDTF">2012-10-12T09:17:29Z</dcterms:modified>
</cp:coreProperties>
</file>